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78" r:id="rId4"/>
    <p:sldId id="263" r:id="rId5"/>
    <p:sldId id="264" r:id="rId6"/>
    <p:sldId id="288" r:id="rId7"/>
    <p:sldId id="281" r:id="rId8"/>
    <p:sldId id="289" r:id="rId9"/>
    <p:sldId id="285" r:id="rId10"/>
    <p:sldId id="280" r:id="rId11"/>
  </p:sldIdLst>
  <p:sldSz cx="18288000" cy="10287000"/>
  <p:notesSz cx="10287000" cy="18288000"/>
  <p:embeddedFontLst>
    <p:embeddedFont>
      <p:font typeface="Barlow ExtraBold" panose="00000900000000000000" pitchFamily="2" charset="0"/>
      <p:bold r:id="rId13"/>
      <p:boldItalic r:id="rId14"/>
    </p:embeddedFont>
    <p:embeddedFont>
      <p:font typeface="JetBrains Mono" panose="020B0604020202020204" charset="0"/>
      <p:regular r:id="rId15"/>
      <p:bold r:id="rId16"/>
      <p:italic r:id="rId17"/>
      <p:boldItalic r:id="rId18"/>
    </p:embeddedFont>
    <p:embeddedFont>
      <p:font typeface="Monda" panose="020B0604020202020204" charset="0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4" roundtripDataSignature="AMtx7mjosFcRSSXcqkOc8z9h5eZRNPG+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83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5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51b61f85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1e51b61f851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e51b61f851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c364b9c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25c364b9c1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5c364b9c1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2289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029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ebulaTris/oss101/tree/main/Intermediate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github.com/NebulaTris/oss101/tree/main/Advance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hyperlink" Target="https://github.com/NebulaTris/oss101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github.com/NebulaTris/oss101/tree/main/Beginner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jpeg"/><Relationship Id="rId9" Type="http://schemas.openxmlformats.org/officeDocument/2006/relationships/hyperlink" Target="https://github.com/NebulaTris/oss101/tree/main/Beginner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hyperlink" Target="https://github.com/NebulaTris/oss101/tree/main/Intermediat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20.gif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5;g1e502df390a_0_0">
            <a:extLst>
              <a:ext uri="{FF2B5EF4-FFF2-40B4-BE49-F238E27FC236}">
                <a16:creationId xmlns:a16="http://schemas.microsoft.com/office/drawing/2014/main" id="{2119AB2F-A9D1-907C-1925-2649D7BCB0C9}"/>
              </a:ext>
            </a:extLst>
          </p:cNvPr>
          <p:cNvSpPr/>
          <p:nvPr/>
        </p:nvSpPr>
        <p:spPr>
          <a:xfrm>
            <a:off x="1986242" y="3065930"/>
            <a:ext cx="9446100" cy="322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6000"/>
              <a:buFont typeface="Monda"/>
              <a:buNone/>
            </a:pPr>
            <a:r>
              <a:rPr lang="en-US" sz="19900" dirty="0">
                <a:solidFill>
                  <a:schemeClr val="tx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OSS101</a:t>
            </a:r>
            <a:endParaRPr sz="19900" i="0" u="none" strike="noStrike" cap="none" dirty="0">
              <a:solidFill>
                <a:schemeClr val="tx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pic>
        <p:nvPicPr>
          <p:cNvPr id="1028" name="Picture 4" descr="professortocat_v2">
            <a:extLst>
              <a:ext uri="{FF2B5EF4-FFF2-40B4-BE49-F238E27FC236}">
                <a16:creationId xmlns:a16="http://schemas.microsoft.com/office/drawing/2014/main" id="{4FA8A5A6-EB5D-9685-5DA6-3B18AB658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259" y="2401424"/>
            <a:ext cx="8534400" cy="853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4"/>
          <p:cNvSpPr/>
          <p:nvPr/>
        </p:nvSpPr>
        <p:spPr>
          <a:xfrm>
            <a:off x="2253950" y="3768425"/>
            <a:ext cx="13789500" cy="27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0F0913"/>
              </a:buClr>
              <a:buSzPts val="11100"/>
              <a:buFont typeface="Monda"/>
              <a:buNone/>
            </a:pPr>
            <a:r>
              <a:rPr lang="en-US" sz="11100" i="0" u="none" strike="noStrike" cap="none" dirty="0">
                <a:solidFill>
                  <a:srgbClr val="0F0913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THANKS</a:t>
            </a:r>
            <a:br>
              <a:rPr lang="en-US" sz="11100" i="0" u="none" strike="noStrike" cap="none" dirty="0">
                <a:solidFill>
                  <a:srgbClr val="0F0913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</a:br>
            <a:r>
              <a:rPr lang="en-US" sz="11100" i="0" u="none" strike="noStrike" cap="none" dirty="0">
                <a:solidFill>
                  <a:srgbClr val="0F0913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FOR LISTENING</a:t>
            </a:r>
            <a:endParaRPr sz="11100" i="0" u="none" strike="noStrike" cap="none" dirty="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0"/>
          <p:cNvSpPr/>
          <p:nvPr/>
        </p:nvSpPr>
        <p:spPr>
          <a:xfrm>
            <a:off x="861732" y="4609827"/>
            <a:ext cx="17049900" cy="17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10125"/>
              <a:buFont typeface="Monda"/>
              <a:buNone/>
            </a:pPr>
            <a:r>
              <a:rPr lang="en-US" sz="9825" i="0" u="none" strike="noStrike" cap="none" dirty="0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WHY DO </a:t>
            </a:r>
            <a:r>
              <a:rPr lang="en-IN" sz="9825" i="0" u="none" strike="noStrike" cap="none" dirty="0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OPEN SOURCE</a:t>
            </a:r>
            <a:r>
              <a:rPr lang="en-US" sz="9825" i="0" u="none" strike="noStrike" cap="none" dirty="0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?</a:t>
            </a:r>
            <a:endParaRPr sz="9825" i="0" u="none" strike="noStrike" cap="none" dirty="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2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9692" y="2854656"/>
            <a:ext cx="15468609" cy="629078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8"/>
          <p:cNvSpPr/>
          <p:nvPr/>
        </p:nvSpPr>
        <p:spPr>
          <a:xfrm>
            <a:off x="2886636" y="3846371"/>
            <a:ext cx="3050483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913"/>
              </a:buClr>
              <a:buSzPts val="3750"/>
              <a:buFont typeface="Monda"/>
              <a:buNone/>
            </a:pPr>
            <a:r>
              <a:rPr lang="en-US" sz="3400" dirty="0">
                <a:solidFill>
                  <a:srgbClr val="0F0913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SKILL ENHANCEMENT</a:t>
            </a:r>
            <a:endParaRPr sz="3400" i="0" u="none" strike="noStrike" cap="none" dirty="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371" name="Google Shape;371;p28"/>
          <p:cNvSpPr/>
          <p:nvPr/>
        </p:nvSpPr>
        <p:spPr>
          <a:xfrm>
            <a:off x="1000125" y="1543050"/>
            <a:ext cx="167067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6000"/>
              <a:buFont typeface="Monda"/>
              <a:buNone/>
            </a:pPr>
            <a:r>
              <a:rPr lang="en-US" sz="6000" dirty="0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LEARN, COLLABORATE, IMPACT GLOBALLY</a:t>
            </a:r>
            <a:endParaRPr sz="6000" i="0" u="none" strike="noStrike" cap="none" dirty="0">
              <a:solidFill>
                <a:srgbClr val="000000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373" name="Google Shape;373;p28"/>
          <p:cNvSpPr/>
          <p:nvPr/>
        </p:nvSpPr>
        <p:spPr>
          <a:xfrm>
            <a:off x="561975" y="533400"/>
            <a:ext cx="6067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55F67"/>
              </a:buClr>
              <a:buSzPts val="1200"/>
              <a:buFont typeface="Monda"/>
              <a:buNone/>
            </a:pPr>
            <a:r>
              <a:rPr lang="en-US" sz="1200" b="0" i="0" u="none" strike="noStrike" cap="none" dirty="0">
                <a:solidFill>
                  <a:srgbClr val="655F67"/>
                </a:solidFill>
                <a:latin typeface="Monda"/>
                <a:ea typeface="Monda"/>
                <a:cs typeface="Monda"/>
                <a:sym typeface="Monda"/>
              </a:rPr>
              <a:t>OPEN SOURCE CHALLENGE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8"/>
          <p:cNvSpPr/>
          <p:nvPr/>
        </p:nvSpPr>
        <p:spPr>
          <a:xfrm>
            <a:off x="5846110" y="6851318"/>
            <a:ext cx="3435649" cy="1892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913"/>
              </a:buClr>
              <a:buSzPts val="3750"/>
              <a:buFont typeface="Monda"/>
              <a:buNone/>
            </a:pPr>
            <a:r>
              <a:rPr lang="en-US" sz="3200" dirty="0">
                <a:solidFill>
                  <a:srgbClr val="0F0913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COMMUNITY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913"/>
              </a:buClr>
              <a:buSzPts val="3750"/>
              <a:buFont typeface="Monda"/>
              <a:buNone/>
            </a:pPr>
            <a:r>
              <a:rPr lang="en-US" sz="3200" dirty="0">
                <a:solidFill>
                  <a:srgbClr val="0F0913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AND COLLABORATION</a:t>
            </a:r>
            <a:endParaRPr lang="en-US" sz="3200" i="0" u="none" strike="noStrike" cap="none" dirty="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376" name="Google Shape;376;p28"/>
          <p:cNvSpPr/>
          <p:nvPr/>
        </p:nvSpPr>
        <p:spPr>
          <a:xfrm>
            <a:off x="9197783" y="3983886"/>
            <a:ext cx="3029837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913"/>
              </a:buClr>
              <a:buSzPts val="3750"/>
              <a:buFont typeface="Monda"/>
              <a:buNone/>
            </a:pPr>
            <a:r>
              <a:rPr lang="en-US" sz="3400" i="0" u="none" strike="noStrike" cap="none" dirty="0">
                <a:solidFill>
                  <a:srgbClr val="0F0913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PROFESSIONAL NETWORKING</a:t>
            </a:r>
            <a:endParaRPr sz="3400" i="0" u="none" strike="noStrike" cap="none" dirty="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377" name="Google Shape;377;p28"/>
          <p:cNvSpPr/>
          <p:nvPr/>
        </p:nvSpPr>
        <p:spPr>
          <a:xfrm>
            <a:off x="12317268" y="6851318"/>
            <a:ext cx="3121842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913"/>
              </a:buClr>
              <a:buSzPts val="3750"/>
              <a:buFont typeface="Monda"/>
              <a:buNone/>
            </a:pPr>
            <a:r>
              <a:rPr lang="en-US" sz="3400" dirty="0">
                <a:solidFill>
                  <a:srgbClr val="0F0913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PERSONAL AND PROFESSIONAL GROWTH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51b61f851_0_19"/>
          <p:cNvSpPr/>
          <p:nvPr/>
        </p:nvSpPr>
        <p:spPr>
          <a:xfrm>
            <a:off x="1899424" y="4699474"/>
            <a:ext cx="15671400" cy="155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10125"/>
              <a:buFont typeface="Monda"/>
              <a:buNone/>
            </a:pPr>
            <a:r>
              <a:rPr lang="en-IN" sz="9825" dirty="0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HOW TO PARTICIPATE</a:t>
            </a:r>
            <a:r>
              <a:rPr lang="en-US" sz="9825" dirty="0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?</a:t>
            </a:r>
            <a:endParaRPr sz="9825" i="0" u="none" strike="noStrike" cap="none" dirty="0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5c364b9c19_1_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3775" y="4305300"/>
            <a:ext cx="2105025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5c364b9c19_1_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10825" y="4267200"/>
            <a:ext cx="3048000" cy="2182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5c364b9c19_1_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382750" y="4267200"/>
            <a:ext cx="2181227" cy="2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5c364b9c19_1_0"/>
          <p:cNvSpPr/>
          <p:nvPr/>
        </p:nvSpPr>
        <p:spPr>
          <a:xfrm>
            <a:off x="7248525" y="7172325"/>
            <a:ext cx="2247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lang="en-US" sz="2400" dirty="0">
                <a:solidFill>
                  <a:srgbClr val="C3BCC3"/>
                </a:solidFill>
                <a:latin typeface="JetBrains Mono"/>
                <a:ea typeface="Calibri"/>
                <a:cs typeface="JetBrains Mono"/>
                <a:sym typeface="JetBrains Mono"/>
                <a:hlinkClick r:id="rId7"/>
              </a:rPr>
              <a:t>ADVANCED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25c364b9c19_1_0"/>
          <p:cNvSpPr/>
          <p:nvPr/>
        </p:nvSpPr>
        <p:spPr>
          <a:xfrm>
            <a:off x="10782300" y="7172325"/>
            <a:ext cx="2247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lang="en-US" sz="2400" dirty="0">
                <a:solidFill>
                  <a:srgbClr val="C3BCC3"/>
                </a:solidFill>
                <a:latin typeface="JetBrains Mono"/>
                <a:ea typeface="Calibri"/>
                <a:cs typeface="JetBrains Mono"/>
                <a:sym typeface="JetBrains Mono"/>
                <a:hlinkClick r:id="rId8"/>
              </a:rPr>
              <a:t>INTERMEDIATE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25c364b9c19_1_0"/>
          <p:cNvSpPr/>
          <p:nvPr/>
        </p:nvSpPr>
        <p:spPr>
          <a:xfrm>
            <a:off x="14325600" y="7172325"/>
            <a:ext cx="2247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400"/>
              <a:buFont typeface="JetBrains Mono"/>
              <a:buNone/>
            </a:pPr>
            <a:r>
              <a:rPr lang="en-US" sz="2400" b="0" i="0" u="none" strike="noStrike" cap="none" dirty="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  <a:hlinkClick r:id="rId9"/>
              </a:rPr>
              <a:t>BEGINNER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25c364b9c19_1_0"/>
          <p:cNvSpPr/>
          <p:nvPr/>
        </p:nvSpPr>
        <p:spPr>
          <a:xfrm>
            <a:off x="952575" y="3695625"/>
            <a:ext cx="5095800" cy="3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850"/>
              <a:buFont typeface="JetBrains Mono"/>
              <a:buNone/>
            </a:pPr>
            <a:r>
              <a:rPr lang="en-US" sz="2850" b="0" i="0" u="none" strike="noStrike" cap="none" dirty="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This repository is designed to help enthusiasts of all levels—beginner, intermediate, and advanced—navigate the vast landscape of open source contributions.</a:t>
            </a:r>
            <a:endParaRPr lang="en-US" sz="2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25c364b9c19_1_0"/>
          <p:cNvSpPr/>
          <p:nvPr/>
        </p:nvSpPr>
        <p:spPr>
          <a:xfrm>
            <a:off x="1000125" y="1543050"/>
            <a:ext cx="14840100" cy="196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6000"/>
              <a:buFont typeface="Monda"/>
              <a:buNone/>
            </a:pPr>
            <a:r>
              <a:rPr lang="en-US" sz="6000" dirty="0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UNDERSTAND THE REPOSITORY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6000"/>
              <a:buFont typeface="Monda"/>
              <a:buNone/>
            </a:pPr>
            <a:r>
              <a:rPr lang="en-US" sz="6000" dirty="0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  <a:hlinkClick r:id="rId10"/>
              </a:rPr>
              <a:t>OSS101</a:t>
            </a:r>
            <a:endParaRPr lang="en-US" sz="6000" dirty="0">
              <a:solidFill>
                <a:srgbClr val="EFEDEF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2" name="Google Shape;373;p28">
            <a:extLst>
              <a:ext uri="{FF2B5EF4-FFF2-40B4-BE49-F238E27FC236}">
                <a16:creationId xmlns:a16="http://schemas.microsoft.com/office/drawing/2014/main" id="{35BFDD13-48C8-3ADF-735C-7A18EC80E21A}"/>
              </a:ext>
            </a:extLst>
          </p:cNvPr>
          <p:cNvSpPr/>
          <p:nvPr/>
        </p:nvSpPr>
        <p:spPr>
          <a:xfrm>
            <a:off x="561975" y="533400"/>
            <a:ext cx="6067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55F67"/>
              </a:buClr>
              <a:buSzPts val="1200"/>
              <a:buFont typeface="Monda"/>
              <a:buNone/>
            </a:pPr>
            <a:r>
              <a:rPr lang="en-US" sz="1200" b="0" i="0" u="none" strike="noStrike" cap="none" dirty="0">
                <a:solidFill>
                  <a:srgbClr val="655F67"/>
                </a:solidFill>
                <a:latin typeface="Monda"/>
                <a:ea typeface="Monda"/>
                <a:cs typeface="Monda"/>
                <a:sym typeface="Monda"/>
              </a:rPr>
              <a:t>OPEN SOURCE CHALLENGE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Umbrellatocat">
            <a:extLst>
              <a:ext uri="{FF2B5EF4-FFF2-40B4-BE49-F238E27FC236}">
                <a16:creationId xmlns:a16="http://schemas.microsoft.com/office/drawing/2014/main" id="{FCD5884C-4268-72EE-ADB1-13A37387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416" y="3276601"/>
            <a:ext cx="4486274" cy="448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" name="Google Shape;399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43675" y="2790825"/>
            <a:ext cx="11744325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81900" y="3143250"/>
            <a:ext cx="375861" cy="298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34371" y="6762750"/>
            <a:ext cx="7100706" cy="100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32124" y="7260510"/>
            <a:ext cx="493265" cy="51027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19"/>
          <p:cNvSpPr/>
          <p:nvPr/>
        </p:nvSpPr>
        <p:spPr>
          <a:xfrm>
            <a:off x="7500980" y="3550523"/>
            <a:ext cx="1011555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1E6"/>
              </a:buClr>
              <a:buSzPts val="2400"/>
              <a:buFont typeface="JetBrains Mono"/>
              <a:buNone/>
            </a:pPr>
            <a:r>
              <a:rPr lang="en-US" sz="2400" dirty="0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Before </a:t>
            </a:r>
            <a:r>
              <a:rPr lang="en-US" sz="2400" b="0" i="0" u="none" strike="noStrike" cap="none" dirty="0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diving into open source, it's essential to understand the fundamentals.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1E6"/>
              </a:buClr>
              <a:buSzPts val="2400"/>
              <a:buFont typeface="JetBrains Mono"/>
              <a:buNone/>
            </a:pPr>
            <a:r>
              <a:rPr lang="en-US" sz="2400" b="0" i="0" u="none" strike="noStrike" cap="none" dirty="0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If you're new to open source, start your journey </a:t>
            </a:r>
            <a:r>
              <a:rPr lang="en-US" sz="2400" b="0" i="0" u="none" strike="noStrike" cap="none" dirty="0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  <a:hlinkClick r:id="rId9"/>
              </a:rPr>
              <a:t>here</a:t>
            </a:r>
            <a:r>
              <a:rPr lang="en-US" sz="2400" b="0" i="0" u="none" strike="noStrike" cap="none" dirty="0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 This section covers the basics, providing step-by-step guidance to help you make your first contributions.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1E6"/>
              </a:buClr>
              <a:buSzPts val="2400"/>
              <a:buFont typeface="JetBrains Mono"/>
              <a:buNone/>
            </a:pPr>
            <a:r>
              <a:rPr lang="en-US" sz="2400" b="1" i="0" u="none" strike="noStrike" cap="none" dirty="0">
                <a:solidFill>
                  <a:srgbClr val="AD83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Challenges mentioned in this sub directory will help you score +1</a:t>
            </a:r>
          </a:p>
        </p:txBody>
      </p:sp>
      <p:sp>
        <p:nvSpPr>
          <p:cNvPr id="406" name="Google Shape;406;p19"/>
          <p:cNvSpPr/>
          <p:nvPr/>
        </p:nvSpPr>
        <p:spPr>
          <a:xfrm>
            <a:off x="8250374" y="6938114"/>
            <a:ext cx="5744400" cy="64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177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3040"/>
              <a:buFont typeface="Monda"/>
              <a:buNone/>
            </a:pPr>
            <a:r>
              <a:rPr lang="en-US" sz="3040" b="0" i="0" u="none" strike="noStrike" cap="none" dirty="0">
                <a:solidFill>
                  <a:srgbClr val="EFEDEF"/>
                </a:solidFill>
                <a:latin typeface="Monda"/>
                <a:ea typeface="Monda"/>
                <a:cs typeface="Monda"/>
                <a:sym typeface="Monda"/>
              </a:rPr>
              <a:t>BEGINNER</a:t>
            </a:r>
            <a:endParaRPr sz="304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p19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8225" y="2790825"/>
            <a:ext cx="600075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3;p28">
            <a:extLst>
              <a:ext uri="{FF2B5EF4-FFF2-40B4-BE49-F238E27FC236}">
                <a16:creationId xmlns:a16="http://schemas.microsoft.com/office/drawing/2014/main" id="{AC881A29-7305-DB5F-22D1-742854C3A373}"/>
              </a:ext>
            </a:extLst>
          </p:cNvPr>
          <p:cNvSpPr/>
          <p:nvPr/>
        </p:nvSpPr>
        <p:spPr>
          <a:xfrm>
            <a:off x="561975" y="533400"/>
            <a:ext cx="6067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55F67"/>
              </a:buClr>
              <a:buSzPts val="1200"/>
              <a:buFont typeface="Monda"/>
              <a:buNone/>
            </a:pPr>
            <a:r>
              <a:rPr lang="en-US" sz="1200" b="0" i="0" u="none" strike="noStrike" cap="none" dirty="0">
                <a:solidFill>
                  <a:srgbClr val="655F67"/>
                </a:solidFill>
                <a:latin typeface="Monda"/>
                <a:ea typeface="Monda"/>
                <a:cs typeface="Monda"/>
                <a:sym typeface="Monda"/>
              </a:rPr>
              <a:t>OPEN SOURCE CHALLENGE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9063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teroidtocat">
            <a:extLst>
              <a:ext uri="{FF2B5EF4-FFF2-40B4-BE49-F238E27FC236}">
                <a16:creationId xmlns:a16="http://schemas.microsoft.com/office/drawing/2014/main" id="{A39673C7-B6C6-2709-4484-47D5E75EA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673" y="3077510"/>
            <a:ext cx="4429125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" name="Google Shape;399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43675" y="2790825"/>
            <a:ext cx="11744325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81900" y="3143250"/>
            <a:ext cx="375861" cy="298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34371" y="6762750"/>
            <a:ext cx="7100706" cy="100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32124" y="7260510"/>
            <a:ext cx="493265" cy="51027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19"/>
          <p:cNvSpPr/>
          <p:nvPr/>
        </p:nvSpPr>
        <p:spPr>
          <a:xfrm>
            <a:off x="7534275" y="3503522"/>
            <a:ext cx="10115550" cy="32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1E6"/>
              </a:buClr>
              <a:buSzPts val="2400"/>
              <a:buFont typeface="JetBrains Mono"/>
              <a:buNone/>
            </a:pPr>
            <a:r>
              <a:rPr lang="en-US" sz="2400" b="0" i="0" u="none" strike="noStrike" cap="none" dirty="0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If you're an intermediate contributor looking to make meaningful contributions, you're in the </a:t>
            </a:r>
            <a:r>
              <a:rPr lang="en-US" sz="2400" b="0" i="0" u="none" strike="noStrike" cap="none" dirty="0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  <a:hlinkClick r:id="rId9"/>
              </a:rPr>
              <a:t>right place</a:t>
            </a:r>
            <a:r>
              <a:rPr lang="en-US" sz="2400" b="0" i="0" u="none" strike="noStrike" cap="none" dirty="0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 Dive into intermediate topics that explore more advanced contribution strategies, project maintenance, and scaling impact within the open source community.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1E6"/>
              </a:buClr>
              <a:buSzPts val="2400"/>
              <a:buFont typeface="JetBrains Mono"/>
              <a:buNone/>
            </a:pPr>
            <a:r>
              <a:rPr lang="en-US" sz="2400" b="1" i="0" u="none" strike="noStrike" cap="none" dirty="0">
                <a:solidFill>
                  <a:srgbClr val="AD83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Challenges mentioned in this sub directory will help you score +3</a:t>
            </a:r>
          </a:p>
        </p:txBody>
      </p:sp>
      <p:sp>
        <p:nvSpPr>
          <p:cNvPr id="406" name="Google Shape;406;p19"/>
          <p:cNvSpPr/>
          <p:nvPr/>
        </p:nvSpPr>
        <p:spPr>
          <a:xfrm>
            <a:off x="8208033" y="6996360"/>
            <a:ext cx="5744400" cy="51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177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3040"/>
              <a:buFont typeface="Monda"/>
              <a:buNone/>
            </a:pPr>
            <a:r>
              <a:rPr lang="en-US" sz="3040" b="0" i="0" u="none" strike="noStrike" cap="none" dirty="0">
                <a:solidFill>
                  <a:srgbClr val="EFEDEF"/>
                </a:solidFill>
                <a:latin typeface="Monda"/>
                <a:ea typeface="Monda"/>
                <a:cs typeface="Monda"/>
                <a:sym typeface="Monda"/>
              </a:rPr>
              <a:t>INTERMEDIATE</a:t>
            </a:r>
            <a:endParaRPr sz="304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p19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8225" y="2790825"/>
            <a:ext cx="600075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73;p28">
            <a:extLst>
              <a:ext uri="{FF2B5EF4-FFF2-40B4-BE49-F238E27FC236}">
                <a16:creationId xmlns:a16="http://schemas.microsoft.com/office/drawing/2014/main" id="{15736391-9B5B-4CD9-8E51-BF2F6E9357F3}"/>
              </a:ext>
            </a:extLst>
          </p:cNvPr>
          <p:cNvSpPr/>
          <p:nvPr/>
        </p:nvSpPr>
        <p:spPr>
          <a:xfrm>
            <a:off x="561975" y="533400"/>
            <a:ext cx="6067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55F67"/>
              </a:buClr>
              <a:buSzPts val="1200"/>
              <a:buFont typeface="Monda"/>
              <a:buNone/>
            </a:pPr>
            <a:r>
              <a:rPr lang="en-US" sz="1200" b="0" i="0" u="none" strike="noStrike" cap="none" dirty="0">
                <a:solidFill>
                  <a:srgbClr val="655F67"/>
                </a:solidFill>
                <a:latin typeface="Monda"/>
                <a:ea typeface="Monda"/>
                <a:cs typeface="Monda"/>
                <a:sym typeface="Monda"/>
              </a:rPr>
              <a:t>OPEN SOURCE CHALLENGE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3675" y="2790825"/>
            <a:ext cx="11744325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81900" y="3143250"/>
            <a:ext cx="375861" cy="298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34371" y="6762750"/>
            <a:ext cx="7100706" cy="100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32124" y="7260510"/>
            <a:ext cx="493265" cy="51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9" descr="preencoded.png"/>
          <p:cNvPicPr preferRelativeResize="0"/>
          <p:nvPr/>
        </p:nvPicPr>
        <p:blipFill rotWithShape="1">
          <a:blip r:embed="rId8">
            <a:alphaModFix/>
            <a:biLevel thresh="25000"/>
          </a:blip>
          <a:srcRect/>
          <a:stretch/>
        </p:blipFill>
        <p:spPr>
          <a:xfrm>
            <a:off x="1790700" y="3067050"/>
            <a:ext cx="4486275" cy="442912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05" name="Google Shape;405;p19"/>
          <p:cNvSpPr/>
          <p:nvPr/>
        </p:nvSpPr>
        <p:spPr>
          <a:xfrm>
            <a:off x="7534275" y="3629025"/>
            <a:ext cx="1011555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1E6"/>
              </a:buClr>
              <a:buSzPts val="2400"/>
              <a:buFont typeface="JetBrains Mono"/>
              <a:buNone/>
            </a:pPr>
            <a:r>
              <a:rPr lang="en-US" sz="2400" b="0" i="0" u="none" strike="noStrike" cap="none" dirty="0">
                <a:solidFill>
                  <a:srgbClr val="E5E1E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Tailored for advanced contributors who are passionate about open source and want to make a meaningful impact. Whether you're an experienced developer or a seasoned open source contributor , you are at the right place.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1E6"/>
              </a:buClr>
              <a:buSzPts val="2400"/>
              <a:buFont typeface="JetBrains Mono"/>
              <a:buNone/>
            </a:pPr>
            <a:r>
              <a:rPr lang="en-US" sz="2400" b="1" i="0" u="none" strike="noStrike" cap="none" dirty="0">
                <a:solidFill>
                  <a:srgbClr val="AD83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Challenges mentioned in this sub directory will help you score +5</a:t>
            </a:r>
          </a:p>
        </p:txBody>
      </p:sp>
      <p:sp>
        <p:nvSpPr>
          <p:cNvPr id="406" name="Google Shape;406;p19"/>
          <p:cNvSpPr/>
          <p:nvPr/>
        </p:nvSpPr>
        <p:spPr>
          <a:xfrm>
            <a:off x="8208033" y="6938114"/>
            <a:ext cx="5744400" cy="64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4177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3040"/>
              <a:buFont typeface="Monda"/>
              <a:buNone/>
            </a:pPr>
            <a:r>
              <a:rPr lang="en-US" sz="3040" dirty="0">
                <a:solidFill>
                  <a:srgbClr val="EFEDEF"/>
                </a:solidFill>
                <a:latin typeface="Monda"/>
                <a:ea typeface="Calibri"/>
                <a:cs typeface="Calibri"/>
                <a:sym typeface="Monda"/>
              </a:rPr>
              <a:t>ADVANCED</a:t>
            </a:r>
            <a:endParaRPr sz="304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p19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38225" y="2790825"/>
            <a:ext cx="6000750" cy="49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6" name="Picture 6" descr="Daftpunktocat-Guy">
            <a:extLst>
              <a:ext uri="{FF2B5EF4-FFF2-40B4-BE49-F238E27FC236}">
                <a16:creationId xmlns:a16="http://schemas.microsoft.com/office/drawing/2014/main" id="{27F24EA5-5A53-5FD0-4C7A-4D81F8AF4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63" y="2847975"/>
            <a:ext cx="4887584" cy="488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73;p28">
            <a:extLst>
              <a:ext uri="{FF2B5EF4-FFF2-40B4-BE49-F238E27FC236}">
                <a16:creationId xmlns:a16="http://schemas.microsoft.com/office/drawing/2014/main" id="{2410D977-8DCE-6557-CF3F-8C79BE345A31}"/>
              </a:ext>
            </a:extLst>
          </p:cNvPr>
          <p:cNvSpPr/>
          <p:nvPr/>
        </p:nvSpPr>
        <p:spPr>
          <a:xfrm>
            <a:off x="561975" y="533400"/>
            <a:ext cx="6067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55F67"/>
              </a:buClr>
              <a:buSzPts val="1200"/>
              <a:buFont typeface="Monda"/>
              <a:buNone/>
            </a:pPr>
            <a:r>
              <a:rPr lang="en-US" sz="1200" b="0" i="0" u="none" strike="noStrike" cap="none" dirty="0">
                <a:solidFill>
                  <a:srgbClr val="655F67"/>
                </a:solidFill>
                <a:latin typeface="Monda"/>
                <a:ea typeface="Monda"/>
                <a:cs typeface="Monda"/>
                <a:sym typeface="Monda"/>
              </a:rPr>
              <a:t>OPEN SOURCE CHALLENGE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4567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0"/>
          <p:cNvSpPr/>
          <p:nvPr/>
        </p:nvSpPr>
        <p:spPr>
          <a:xfrm>
            <a:off x="1000125" y="1543050"/>
            <a:ext cx="9446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6000"/>
              <a:buFont typeface="Monda"/>
              <a:buNone/>
            </a:pPr>
            <a:r>
              <a:rPr lang="en-US" sz="6000" dirty="0">
                <a:solidFill>
                  <a:srgbClr val="EFEDE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PRIZES</a:t>
            </a:r>
            <a:endParaRPr sz="6000" i="0" u="none" strike="noStrike" cap="none" dirty="0">
              <a:solidFill>
                <a:srgbClr val="000000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466" name="Google Shape;466;p10"/>
          <p:cNvSpPr/>
          <p:nvPr/>
        </p:nvSpPr>
        <p:spPr>
          <a:xfrm>
            <a:off x="1000125" y="2557800"/>
            <a:ext cx="77211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619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3150"/>
              <a:buFont typeface="JetBrains Mono"/>
              <a:buNone/>
            </a:pPr>
            <a:r>
              <a:rPr lang="en-US" sz="3150" b="0" i="0" u="none" strike="noStrike" cap="none" dirty="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fun part is here!</a:t>
            </a:r>
            <a:endParaRPr sz="31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10"/>
          <p:cNvSpPr/>
          <p:nvPr/>
        </p:nvSpPr>
        <p:spPr>
          <a:xfrm>
            <a:off x="9387250" y="2200275"/>
            <a:ext cx="76011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100"/>
              <a:buFont typeface="JetBrains Mono"/>
              <a:buNone/>
            </a:pPr>
            <a:r>
              <a:rPr lang="en-US" sz="2100" b="0" i="0" u="none" strike="noStrike" cap="none" dirty="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Unlocking the digital realm's VIP access, certificates are your golden key to code mastery – wear them proudly in the digital hall of fame!</a:t>
            </a:r>
            <a:endParaRPr lang="en-US" sz="21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0"/>
          <p:cNvSpPr/>
          <p:nvPr/>
        </p:nvSpPr>
        <p:spPr>
          <a:xfrm>
            <a:off x="9387250" y="1533330"/>
            <a:ext cx="63642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10526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2850"/>
              <a:buFont typeface="Monda"/>
              <a:buNone/>
            </a:pPr>
            <a:r>
              <a:rPr lang="en-US" sz="2850" b="0" i="0" u="none" strike="noStrike" cap="none" dirty="0">
                <a:solidFill>
                  <a:srgbClr val="EFEDEF"/>
                </a:solidFill>
                <a:latin typeface="Monda"/>
                <a:ea typeface="Monda"/>
                <a:cs typeface="Monda"/>
                <a:sym typeface="Monda"/>
              </a:rPr>
              <a:t>DIGITAL CERTIFICATES</a:t>
            </a:r>
            <a:endParaRPr sz="2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10"/>
          <p:cNvSpPr/>
          <p:nvPr/>
        </p:nvSpPr>
        <p:spPr>
          <a:xfrm>
            <a:off x="9387250" y="4848225"/>
            <a:ext cx="76011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100"/>
              <a:buFont typeface="JetBrains Mono"/>
              <a:buNone/>
            </a:pPr>
            <a:r>
              <a:rPr lang="en-US" sz="2100" dirty="0">
                <a:solidFill>
                  <a:srgbClr val="C3BCC3"/>
                </a:solidFill>
                <a:latin typeface="JetBrains Mono"/>
                <a:cs typeface="JetBrains Mono"/>
              </a:rPr>
              <a:t>Dive into the holographic fun with </a:t>
            </a:r>
            <a:r>
              <a:rPr lang="en-US" sz="2100" dirty="0" err="1">
                <a:solidFill>
                  <a:srgbClr val="C3BCC3"/>
                </a:solidFill>
                <a:latin typeface="JetBrains Mono"/>
                <a:cs typeface="JetBrains Mono"/>
              </a:rPr>
              <a:t>Holopin</a:t>
            </a:r>
            <a:r>
              <a:rPr lang="en-US" sz="2100" dirty="0">
                <a:solidFill>
                  <a:srgbClr val="C3BCC3"/>
                </a:solidFill>
                <a:latin typeface="JetBrains Mono"/>
                <a:cs typeface="JetBrains Mono"/>
              </a:rPr>
              <a:t> badges – wear your achievements in a shimmering dimension of recognition! </a:t>
            </a:r>
            <a:endParaRPr lang="en-US" sz="2100" dirty="0">
              <a:solidFill>
                <a:srgbClr val="C3BCC3"/>
              </a:solidFill>
              <a:latin typeface="JetBrains Mono"/>
              <a:cs typeface="JetBrains Mono"/>
              <a:sym typeface="Calibri"/>
            </a:endParaRPr>
          </a:p>
        </p:txBody>
      </p:sp>
      <p:sp>
        <p:nvSpPr>
          <p:cNvPr id="470" name="Google Shape;470;p10"/>
          <p:cNvSpPr/>
          <p:nvPr/>
        </p:nvSpPr>
        <p:spPr>
          <a:xfrm>
            <a:off x="9387250" y="4188525"/>
            <a:ext cx="63642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10526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2850"/>
              <a:buFont typeface="Monda"/>
              <a:buNone/>
            </a:pPr>
            <a:r>
              <a:rPr lang="en-US" sz="2850" dirty="0">
                <a:solidFill>
                  <a:srgbClr val="EFEDEF"/>
                </a:solidFill>
                <a:latin typeface="Monda"/>
                <a:ea typeface="Calibri"/>
                <a:cs typeface="Calibri"/>
                <a:sym typeface="Monda"/>
              </a:rPr>
              <a:t>HOLOPIN BADGES</a:t>
            </a:r>
            <a:endParaRPr sz="2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0"/>
          <p:cNvSpPr/>
          <p:nvPr/>
        </p:nvSpPr>
        <p:spPr>
          <a:xfrm>
            <a:off x="9387250" y="7496175"/>
            <a:ext cx="76011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C3BCC3"/>
              </a:buClr>
              <a:buSzPts val="2100"/>
              <a:buFont typeface="JetBrains Mono"/>
              <a:buNone/>
            </a:pPr>
            <a:r>
              <a:rPr lang="en-US" sz="2100" b="0" i="0" u="none" strike="noStrike" cap="none" dirty="0">
                <a:solidFill>
                  <a:srgbClr val="C3BCC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Dress your code in GitHub swag; wear your commits with pride – programming, but make it fashion!</a:t>
            </a:r>
            <a:endParaRPr lang="en-US" sz="21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0"/>
          <p:cNvSpPr/>
          <p:nvPr/>
        </p:nvSpPr>
        <p:spPr>
          <a:xfrm>
            <a:off x="9387250" y="6710400"/>
            <a:ext cx="63642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10526"/>
              </a:lnSpc>
              <a:spcBef>
                <a:spcPts val="0"/>
              </a:spcBef>
              <a:spcAft>
                <a:spcPts val="0"/>
              </a:spcAft>
              <a:buClr>
                <a:srgbClr val="EFEDEF"/>
              </a:buClr>
              <a:buSzPts val="2850"/>
              <a:buFont typeface="Monda"/>
              <a:buNone/>
            </a:pPr>
            <a:r>
              <a:rPr lang="en-US" sz="2850" b="0" i="0" u="none" strike="noStrike" cap="none" dirty="0">
                <a:solidFill>
                  <a:srgbClr val="EFEDEF"/>
                </a:solidFill>
                <a:latin typeface="Monda"/>
                <a:ea typeface="Monda"/>
                <a:cs typeface="Monda"/>
                <a:sym typeface="Monda"/>
              </a:rPr>
              <a:t>GITHUB SWAG</a:t>
            </a:r>
            <a:endParaRPr sz="28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73;p28">
            <a:extLst>
              <a:ext uri="{FF2B5EF4-FFF2-40B4-BE49-F238E27FC236}">
                <a16:creationId xmlns:a16="http://schemas.microsoft.com/office/drawing/2014/main" id="{E3760196-7A45-B872-1CA1-9DC35C4E6E5C}"/>
              </a:ext>
            </a:extLst>
          </p:cNvPr>
          <p:cNvSpPr/>
          <p:nvPr/>
        </p:nvSpPr>
        <p:spPr>
          <a:xfrm>
            <a:off x="561975" y="533400"/>
            <a:ext cx="6067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55F67"/>
              </a:buClr>
              <a:buSzPts val="1200"/>
              <a:buFont typeface="Monda"/>
              <a:buNone/>
            </a:pPr>
            <a:r>
              <a:rPr lang="en-US" sz="1200" b="0" i="0" u="none" strike="noStrike" cap="none" dirty="0">
                <a:solidFill>
                  <a:srgbClr val="655F67"/>
                </a:solidFill>
                <a:latin typeface="Monda"/>
                <a:ea typeface="Monda"/>
                <a:cs typeface="Monda"/>
                <a:sym typeface="Monda"/>
              </a:rPr>
              <a:t>OPEN SOURCE CHALLENGE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Gangnamtocat">
            <a:extLst>
              <a:ext uri="{FF2B5EF4-FFF2-40B4-BE49-F238E27FC236}">
                <a16:creationId xmlns:a16="http://schemas.microsoft.com/office/drawing/2014/main" id="{DC06102A-5820-8E17-7155-8F58C0D3F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09" y="2710200"/>
            <a:ext cx="6714450" cy="67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329</Words>
  <Application>Microsoft Office PowerPoint</Application>
  <PresentationFormat>Custom</PresentationFormat>
  <Paragraphs>50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JetBrains Mono</vt:lpstr>
      <vt:lpstr>Monda</vt:lpstr>
      <vt:lpstr>Arial</vt:lpstr>
      <vt:lpstr>Barlow ExtraBold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Abhishek Yadav</cp:lastModifiedBy>
  <cp:revision>3</cp:revision>
  <dcterms:created xsi:type="dcterms:W3CDTF">2023-07-12T16:06:16Z</dcterms:created>
  <dcterms:modified xsi:type="dcterms:W3CDTF">2025-04-27T07:18:49Z</dcterms:modified>
</cp:coreProperties>
</file>